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58" r:id="rId3"/>
    <p:sldId id="264" r:id="rId4"/>
    <p:sldId id="263" r:id="rId5"/>
    <p:sldId id="259" r:id="rId6"/>
    <p:sldId id="260" r:id="rId7"/>
    <p:sldId id="265" r:id="rId8"/>
    <p:sldId id="267" r:id="rId9"/>
    <p:sldId id="269" r:id="rId10"/>
    <p:sldId id="270" r:id="rId11"/>
    <p:sldId id="272" r:id="rId12"/>
    <p:sldId id="273" r:id="rId13"/>
    <p:sldId id="274" r:id="rId1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10A468-0AA0-4078-B5E2-DCCCB60E336D}" type="datetimeFigureOut">
              <a:rPr lang="it-IT" smtClean="0"/>
              <a:pPr/>
              <a:t>27/04/2018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4F61D8-A076-4C74-8C0A-C39B6433DFD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2685117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4F61D8-A076-4C74-8C0A-C39B6433DFDD}" type="slidenum">
              <a:rPr lang="it-IT" smtClean="0"/>
              <a:pPr/>
              <a:t>3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27729167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0FE18-5FFD-4573-9B94-5D321E815496}" type="datetimeFigureOut">
              <a:rPr lang="it-IT" smtClean="0"/>
              <a:pPr/>
              <a:t>27/04/2018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04DFE-D4F1-43D3-80A2-4ECF8003DDE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3076512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0FE18-5FFD-4573-9B94-5D321E815496}" type="datetimeFigureOut">
              <a:rPr lang="it-IT" smtClean="0"/>
              <a:pPr/>
              <a:t>27/04/2018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04DFE-D4F1-43D3-80A2-4ECF8003DDE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659101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0FE18-5FFD-4573-9B94-5D321E815496}" type="datetimeFigureOut">
              <a:rPr lang="it-IT" smtClean="0"/>
              <a:pPr/>
              <a:t>27/04/2018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04DFE-D4F1-43D3-80A2-4ECF8003DDE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3210330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olo, testo e 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contenuto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data 4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7" name="Segnaposto piè di pagina 5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8" name="Segnaposto numero diapositiva 6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62B4B5-83DF-4DD1-A10D-3C97F38E5FC4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="" xmlns:p14="http://schemas.microsoft.com/office/powerpoint/2010/main" val="3985173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0FE18-5FFD-4573-9B94-5D321E815496}" type="datetimeFigureOut">
              <a:rPr lang="it-IT" smtClean="0"/>
              <a:pPr/>
              <a:t>27/04/2018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04DFE-D4F1-43D3-80A2-4ECF8003DDE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478025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0FE18-5FFD-4573-9B94-5D321E815496}" type="datetimeFigureOut">
              <a:rPr lang="it-IT" smtClean="0"/>
              <a:pPr/>
              <a:t>27/04/2018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04DFE-D4F1-43D3-80A2-4ECF8003DDE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189813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0FE18-5FFD-4573-9B94-5D321E815496}" type="datetimeFigureOut">
              <a:rPr lang="it-IT" smtClean="0"/>
              <a:pPr/>
              <a:t>27/04/2018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04DFE-D4F1-43D3-80A2-4ECF8003DDE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899649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0FE18-5FFD-4573-9B94-5D321E815496}" type="datetimeFigureOut">
              <a:rPr lang="it-IT" smtClean="0"/>
              <a:pPr/>
              <a:t>27/04/2018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04DFE-D4F1-43D3-80A2-4ECF8003DDE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385363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0FE18-5FFD-4573-9B94-5D321E815496}" type="datetimeFigureOut">
              <a:rPr lang="it-IT" smtClean="0"/>
              <a:pPr/>
              <a:t>27/04/2018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04DFE-D4F1-43D3-80A2-4ECF8003DDE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3383384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0FE18-5FFD-4573-9B94-5D321E815496}" type="datetimeFigureOut">
              <a:rPr lang="it-IT" smtClean="0"/>
              <a:pPr/>
              <a:t>27/04/2018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04DFE-D4F1-43D3-80A2-4ECF8003DDE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356411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0FE18-5FFD-4573-9B94-5D321E815496}" type="datetimeFigureOut">
              <a:rPr lang="it-IT" smtClean="0"/>
              <a:pPr/>
              <a:t>27/04/2018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04DFE-D4F1-43D3-80A2-4ECF8003DDE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3263711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0FE18-5FFD-4573-9B94-5D321E815496}" type="datetimeFigureOut">
              <a:rPr lang="it-IT" smtClean="0"/>
              <a:pPr/>
              <a:t>27/04/2018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04DFE-D4F1-43D3-80A2-4ECF8003DDE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408021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B0FE18-5FFD-4573-9B94-5D321E815496}" type="datetimeFigureOut">
              <a:rPr lang="it-IT" smtClean="0"/>
              <a:pPr/>
              <a:t>27/04/2018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204DFE-D4F1-43D3-80A2-4ECF8003DDE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37869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59946" y="-1"/>
            <a:ext cx="5734327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it-IT" sz="72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Il tabagismo</a:t>
            </a:r>
            <a:endParaRPr lang="it-IT" sz="72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Rettangolo 2"/>
          <p:cNvSpPr/>
          <p:nvPr/>
        </p:nvSpPr>
        <p:spPr>
          <a:xfrm rot="19786814">
            <a:off x="2990" y="2083940"/>
            <a:ext cx="237840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it-IT" sz="4000" b="1" cap="all" spc="0" dirty="0" smtClean="0">
                <a:ln/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che cos’è</a:t>
            </a:r>
            <a:endParaRPr lang="it-IT" sz="4000" b="1" cap="all" spc="0" dirty="0">
              <a:ln/>
              <a:solidFill>
                <a:srgbClr val="FF00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7012828" y="1412776"/>
            <a:ext cx="1763240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it-IT" sz="4400" b="1" cap="all" spc="0" dirty="0" smtClean="0">
                <a:ln/>
                <a:solidFill>
                  <a:srgbClr val="92D05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danni</a:t>
            </a:r>
            <a:endParaRPr lang="it-IT" sz="4400" b="1" cap="all" spc="0" dirty="0">
              <a:ln/>
              <a:solidFill>
                <a:srgbClr val="92D05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2452954" y="1729998"/>
            <a:ext cx="377523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it-IT" sz="4000" b="1" cap="all" spc="0" dirty="0" smtClean="0">
                <a:ln/>
                <a:solidFill>
                  <a:srgbClr val="7030A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Fumo</a:t>
            </a:r>
            <a:r>
              <a:rPr lang="it-IT" sz="3200" b="1" cap="all" spc="0" dirty="0" smtClean="0">
                <a:ln/>
                <a:solidFill>
                  <a:srgbClr val="7030A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it-IT" sz="4000" b="1" cap="all" spc="0" dirty="0" smtClean="0">
                <a:ln/>
                <a:solidFill>
                  <a:srgbClr val="7030A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passivo</a:t>
            </a:r>
            <a:endParaRPr lang="it-IT" sz="4000" b="1" cap="all" spc="0" dirty="0">
              <a:ln/>
              <a:solidFill>
                <a:srgbClr val="7030A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1026" name="Picture 2" descr="Risultati immagini per tabagism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764414"/>
            <a:ext cx="2743200" cy="16668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Risultati immagini per tabagism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8500" y="2464546"/>
            <a:ext cx="5119368" cy="285341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637373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467544" y="0"/>
            <a:ext cx="830434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t-IT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Caratteristiche della sigaretta elettronica</a:t>
            </a:r>
            <a:endParaRPr lang="it-IT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0" y="1484784"/>
            <a:ext cx="4572000" cy="310854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sz="2800" dirty="0"/>
              <a:t>La sigaretta elettronica è un dispositivo elettronico nato con l'obiettivo di fornire un'alternativa al consumo di tabacchi lavorati che ricalchi le mimiche e le percezioni sensoriali di questi ultimi</a:t>
            </a:r>
            <a:r>
              <a:rPr lang="it-IT" dirty="0"/>
              <a:t>.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4625589" y="1460021"/>
            <a:ext cx="348724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/>
              <a:t>La sigaretta elettronica ha anche scopo «curativo» non riguardante il punto di vista salutare , perché anch’esse causano mali , ma dal punto di vista psicologico.</a:t>
            </a:r>
            <a:endParaRPr lang="it-IT" sz="2800" dirty="0"/>
          </a:p>
        </p:txBody>
      </p:sp>
      <p:pic>
        <p:nvPicPr>
          <p:cNvPr id="2050" name="Picture 2" descr="Risultati immagini per dipendenz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4" y="4509120"/>
            <a:ext cx="2283718" cy="228371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4668497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2195736" y="0"/>
            <a:ext cx="393210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Effetti nocivi </a:t>
            </a:r>
            <a:endParaRPr lang="it-IT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0" y="956591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dirty="0"/>
              <a:t>Precisiamo che i dubbi riguardano, prima di tutto, la loro efficacia come </a:t>
            </a:r>
            <a:r>
              <a:rPr lang="it-IT" b="1" dirty="0"/>
              <a:t>strumento di supporto per chi vuole smettere di fumare</a:t>
            </a:r>
            <a:r>
              <a:rPr lang="it-IT" dirty="0"/>
              <a:t> </a:t>
            </a:r>
          </a:p>
        </p:txBody>
      </p:sp>
      <p:sp>
        <p:nvSpPr>
          <p:cNvPr id="4" name="Rettangolo 3"/>
          <p:cNvSpPr/>
          <p:nvPr/>
        </p:nvSpPr>
        <p:spPr>
          <a:xfrm>
            <a:off x="4355976" y="1052736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dirty="0"/>
              <a:t> si può ammettere l’utilità della sigaretta elettronica nel controllare la dipendenza da nicotina dei fumatori.</a:t>
            </a:r>
          </a:p>
        </p:txBody>
      </p:sp>
      <p:sp>
        <p:nvSpPr>
          <p:cNvPr id="5" name="Rettangolo 4"/>
          <p:cNvSpPr/>
          <p:nvPr/>
        </p:nvSpPr>
        <p:spPr>
          <a:xfrm>
            <a:off x="2195736" y="2060848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dirty="0"/>
              <a:t>E ancora, molti studi hanno indicato nel vapore prodotto dalle sigarette elettroniche la presenza di sostanze che possono essere potenzialmente nocive. </a:t>
            </a:r>
          </a:p>
        </p:txBody>
      </p:sp>
      <p:sp>
        <p:nvSpPr>
          <p:cNvPr id="6" name="Rettangolo 5"/>
          <p:cNvSpPr/>
          <p:nvPr/>
        </p:nvSpPr>
        <p:spPr>
          <a:xfrm>
            <a:off x="2411760" y="3356992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b="1" dirty="0"/>
              <a:t>le sigarette elettroniche sono meno dannose di sigarette e simili, ma non totalmente innocue</a:t>
            </a:r>
            <a:r>
              <a:rPr lang="it-IT" dirty="0"/>
              <a:t>. Non si tratta, insomma, di dispositivi da utilizzare con leggerezza.</a:t>
            </a:r>
          </a:p>
        </p:txBody>
      </p:sp>
    </p:spTree>
    <p:extLst>
      <p:ext uri="{BB962C8B-B14F-4D97-AF65-F5344CB8AC3E}">
        <p14:creationId xmlns="" xmlns:p14="http://schemas.microsoft.com/office/powerpoint/2010/main" val="39920592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743476" y="19036"/>
            <a:ext cx="65577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Da cosa è composta</a:t>
            </a:r>
            <a:endParaRPr lang="it-IT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179512" y="1628800"/>
            <a:ext cx="633670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Componenti </a:t>
            </a:r>
          </a:p>
          <a:p>
            <a:r>
              <a:rPr lang="it-IT" dirty="0" smtClean="0"/>
              <a:t>. Atomizzatore </a:t>
            </a:r>
          </a:p>
          <a:p>
            <a:r>
              <a:rPr lang="it-IT" dirty="0" smtClean="0"/>
              <a:t>. Resistenza </a:t>
            </a:r>
          </a:p>
          <a:p>
            <a:r>
              <a:rPr lang="it-IT" dirty="0" smtClean="0"/>
              <a:t>. Batteria </a:t>
            </a:r>
          </a:p>
          <a:p>
            <a:r>
              <a:rPr lang="it-IT" dirty="0" smtClean="0"/>
              <a:t>. Serbatoio </a:t>
            </a:r>
          </a:p>
          <a:p>
            <a:endParaRPr lang="it-IT" dirty="0"/>
          </a:p>
        </p:txBody>
      </p:sp>
      <p:sp>
        <p:nvSpPr>
          <p:cNvPr id="4" name="Rettangolo 3"/>
          <p:cNvSpPr/>
          <p:nvPr/>
        </p:nvSpPr>
        <p:spPr>
          <a:xfrm>
            <a:off x="4600454" y="3645024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dirty="0"/>
              <a:t>Il serbatoio è il componente che contiene il liquido e può essere di differenti dimensioni ed in diversi materiali.</a:t>
            </a:r>
          </a:p>
        </p:txBody>
      </p:sp>
      <p:sp>
        <p:nvSpPr>
          <p:cNvPr id="5" name="Rettangolo 4"/>
          <p:cNvSpPr/>
          <p:nvPr/>
        </p:nvSpPr>
        <p:spPr>
          <a:xfrm>
            <a:off x="4788024" y="1607258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dirty="0" smtClean="0"/>
              <a:t>la </a:t>
            </a:r>
            <a:r>
              <a:rPr lang="it-IT" dirty="0"/>
              <a:t>resistenza di una sigaretta elettronica è il componente che permette al liquido di essere vaporizzato; è composta da un filo resistivo e dal cotone.</a:t>
            </a:r>
          </a:p>
        </p:txBody>
      </p:sp>
      <p:sp>
        <p:nvSpPr>
          <p:cNvPr id="6" name="Rettangolo 5"/>
          <p:cNvSpPr/>
          <p:nvPr/>
        </p:nvSpPr>
        <p:spPr>
          <a:xfrm>
            <a:off x="4572000" y="4725144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dirty="0"/>
              <a:t>L’atomizzatore è il componente principale della sigaretta elettronica. All’interno dell’atomizzatore è presente la resistenza , composta da un filo resistivo con al suo interno del cotone che servirà ad assorbire il liquido </a:t>
            </a:r>
          </a:p>
        </p:txBody>
      </p:sp>
      <p:sp>
        <p:nvSpPr>
          <p:cNvPr id="7" name="Rettangolo 6"/>
          <p:cNvSpPr/>
          <p:nvPr/>
        </p:nvSpPr>
        <p:spPr>
          <a:xfrm>
            <a:off x="28454" y="4439541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dirty="0"/>
              <a:t>La batteria fornisce al dispositivo l'energia elettrica di cui ha bisogno per funzionare. Quasi tutti i dispositivi sul mercato utilizzano batterie agli ioni di litio o ai polimeri di litio: queste tipologie di batterie permettono di racchiudere moltissima energia in uno spazio ridotto.</a:t>
            </a:r>
          </a:p>
        </p:txBody>
      </p:sp>
    </p:spTree>
    <p:extLst>
      <p:ext uri="{BB962C8B-B14F-4D97-AF65-F5344CB8AC3E}">
        <p14:creationId xmlns="" xmlns:p14="http://schemas.microsoft.com/office/powerpoint/2010/main" val="29774299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2285984" y="0"/>
            <a:ext cx="44987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CONCLUSIONE </a:t>
            </a:r>
            <a:endParaRPr lang="it-IT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714348" y="857233"/>
            <a:ext cx="81439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La dipendenza da tabacco è un male grave, in questo </a:t>
            </a:r>
            <a:r>
              <a:rPr lang="it-IT" dirty="0" err="1" smtClean="0"/>
              <a:t>power</a:t>
            </a:r>
            <a:endParaRPr lang="it-IT" dirty="0" smtClean="0"/>
          </a:p>
          <a:p>
            <a:r>
              <a:rPr lang="it-IT" dirty="0" smtClean="0"/>
              <a:t>Point abbiamo cercato di spiegare i danni,conseguenze e precauzioni.</a:t>
            </a:r>
          </a:p>
          <a:p>
            <a:r>
              <a:rPr lang="it-IT" dirty="0" smtClean="0"/>
              <a:t> </a:t>
            </a:r>
          </a:p>
          <a:p>
            <a:endParaRPr lang="it-IT" dirty="0"/>
          </a:p>
        </p:txBody>
      </p:sp>
      <p:sp>
        <p:nvSpPr>
          <p:cNvPr id="4" name="Rettangolo 3"/>
          <p:cNvSpPr/>
          <p:nvPr/>
        </p:nvSpPr>
        <p:spPr>
          <a:xfrm rot="606650">
            <a:off x="1159864" y="2087942"/>
            <a:ext cx="7003841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t-IT" sz="66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NON SI FUMA!!!!!!!</a:t>
            </a:r>
            <a:endParaRPr lang="it-IT" sz="66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357158" y="4572008"/>
            <a:ext cx="48577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Daniele </a:t>
            </a:r>
            <a:r>
              <a:rPr lang="it-IT" dirty="0" smtClean="0"/>
              <a:t>Imputato</a:t>
            </a:r>
            <a:endParaRPr lang="it-IT" dirty="0" smtClean="0"/>
          </a:p>
          <a:p>
            <a:r>
              <a:rPr lang="it-IT" smtClean="0"/>
              <a:t>Pasquale </a:t>
            </a:r>
            <a:r>
              <a:rPr lang="it-IT" smtClean="0"/>
              <a:t>S</a:t>
            </a:r>
            <a:r>
              <a:rPr lang="it-IT" smtClean="0"/>
              <a:t>enese </a:t>
            </a:r>
            <a:endParaRPr lang="it-IT" dirty="0"/>
          </a:p>
        </p:txBody>
      </p:sp>
      <p:pic>
        <p:nvPicPr>
          <p:cNvPr id="1026" name="Picture 2" descr="Risultati immagini per fum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298" y="4071942"/>
            <a:ext cx="5143500" cy="2667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saturation sat="20000"/>
                    </a14:imgEffect>
                  </a14:imgLayer>
                </a14:imgProps>
              </a:ext>
            </a:extLst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1979712" y="-131812"/>
            <a:ext cx="3517310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vl="1" algn="ctr"/>
            <a:r>
              <a:rPr lang="it-IT" sz="8000" b="1" dirty="0" smtClean="0">
                <a:ln w="11430"/>
                <a:solidFill>
                  <a:schemeClr val="tx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DANNI</a:t>
            </a:r>
            <a:endParaRPr lang="it-IT" sz="8000" b="1" cap="none" spc="0" dirty="0">
              <a:ln w="11430"/>
              <a:solidFill>
                <a:schemeClr val="tx2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395536" y="1412776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5" name="Rettangolo 4"/>
          <p:cNvSpPr/>
          <p:nvPr/>
        </p:nvSpPr>
        <p:spPr>
          <a:xfrm>
            <a:off x="4355976" y="923330"/>
            <a:ext cx="4516671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b="1" i="0" dirty="0" smtClean="0">
                <a:solidFill>
                  <a:srgbClr val="FF0000"/>
                </a:solidFill>
                <a:effectLst/>
                <a:latin typeface="Lato"/>
              </a:rPr>
              <a:t>Il tabagismo è responsabile di </a:t>
            </a:r>
            <a:r>
              <a:rPr lang="it-IT" sz="2400" b="1" i="0" u="none" strike="noStrike" dirty="0" smtClean="0">
                <a:solidFill>
                  <a:srgbClr val="FF0000"/>
                </a:solidFill>
                <a:effectLst/>
                <a:latin typeface="Lato"/>
              </a:rPr>
              <a:t>danni a numerosi organi</a:t>
            </a:r>
            <a:r>
              <a:rPr lang="it-IT" sz="2400" b="1" i="0" dirty="0" smtClean="0">
                <a:solidFill>
                  <a:srgbClr val="FF0000"/>
                </a:solidFill>
                <a:effectLst/>
                <a:latin typeface="Lato"/>
              </a:rPr>
              <a:t> e tessuti del </a:t>
            </a:r>
            <a:r>
              <a:rPr lang="it-IT" sz="2400" b="1" i="0" u="none" strike="noStrike" dirty="0" smtClean="0">
                <a:solidFill>
                  <a:srgbClr val="FF0000"/>
                </a:solidFill>
                <a:effectLst/>
                <a:latin typeface="Lato"/>
              </a:rPr>
              <a:t>corpo umano</a:t>
            </a:r>
            <a:r>
              <a:rPr lang="it-IT" sz="2400" b="1" i="0" dirty="0" smtClean="0">
                <a:solidFill>
                  <a:srgbClr val="FF0000"/>
                </a:solidFill>
                <a:effectLst/>
                <a:latin typeface="Lato"/>
              </a:rPr>
              <a:t>. Del resto, la combustione di una </a:t>
            </a:r>
            <a:r>
              <a:rPr lang="it-IT" sz="2400" b="1" i="0" u="none" strike="noStrike" dirty="0" smtClean="0">
                <a:solidFill>
                  <a:srgbClr val="FF0000"/>
                </a:solidFill>
                <a:effectLst/>
                <a:latin typeface="Lato"/>
              </a:rPr>
              <a:t>sigaretta</a:t>
            </a:r>
            <a:r>
              <a:rPr lang="it-IT" sz="2400" b="1" i="0" dirty="0" smtClean="0">
                <a:solidFill>
                  <a:srgbClr val="FF0000"/>
                </a:solidFill>
                <a:effectLst/>
                <a:latin typeface="Lato"/>
              </a:rPr>
              <a:t> produce circa 4000 sostanze, molte delle quali sono tossiche/</a:t>
            </a:r>
            <a:r>
              <a:rPr lang="it-IT" sz="2400" b="1" i="0" u="none" strike="noStrike" dirty="0" smtClean="0">
                <a:solidFill>
                  <a:srgbClr val="FF0000"/>
                </a:solidFill>
                <a:effectLst/>
                <a:latin typeface="Lato"/>
              </a:rPr>
              <a:t>irritanti</a:t>
            </a:r>
            <a:r>
              <a:rPr lang="it-IT" sz="2400" b="1" dirty="0">
                <a:solidFill>
                  <a:srgbClr val="FF0000"/>
                </a:solidFill>
                <a:latin typeface="Lato"/>
              </a:rPr>
              <a:t> </a:t>
            </a:r>
            <a:r>
              <a:rPr lang="it-IT" sz="2400" b="1" i="0" dirty="0" smtClean="0">
                <a:solidFill>
                  <a:srgbClr val="FF0000"/>
                </a:solidFill>
                <a:effectLst/>
                <a:latin typeface="Lato"/>
              </a:rPr>
              <a:t>o </a:t>
            </a:r>
            <a:r>
              <a:rPr lang="it-IT" sz="2400" b="1" i="0" u="none" strike="noStrike" dirty="0" smtClean="0">
                <a:solidFill>
                  <a:srgbClr val="FF0000"/>
                </a:solidFill>
                <a:effectLst/>
                <a:latin typeface="Lato"/>
              </a:rPr>
              <a:t>cancerogene</a:t>
            </a:r>
            <a:r>
              <a:rPr lang="it-IT" sz="2400" b="1" i="0" dirty="0" smtClean="0">
                <a:solidFill>
                  <a:srgbClr val="FF0000"/>
                </a:solidFill>
                <a:effectLst/>
                <a:latin typeface="Lato"/>
              </a:rPr>
              <a:t>.</a:t>
            </a:r>
            <a:r>
              <a:rPr lang="it-IT" sz="2400" dirty="0" smtClean="0">
                <a:solidFill>
                  <a:srgbClr val="FF0000"/>
                </a:solidFill>
              </a:rPr>
              <a:t/>
            </a:r>
            <a:br>
              <a:rPr lang="it-IT" sz="2400" dirty="0" smtClean="0">
                <a:solidFill>
                  <a:srgbClr val="FF0000"/>
                </a:solidFill>
              </a:rPr>
            </a:br>
            <a:endParaRPr lang="it-IT" sz="2400" dirty="0">
              <a:solidFill>
                <a:srgbClr val="FF0000"/>
              </a:solidFill>
            </a:endParaRPr>
          </a:p>
        </p:txBody>
      </p:sp>
      <p:sp>
        <p:nvSpPr>
          <p:cNvPr id="6" name="Sottotitolo 12"/>
          <p:cNvSpPr txBox="1">
            <a:spLocks/>
          </p:cNvSpPr>
          <p:nvPr/>
        </p:nvSpPr>
        <p:spPr bwMode="auto">
          <a:xfrm>
            <a:off x="30324" y="1191627"/>
            <a:ext cx="4062462" cy="287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18288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 eaLnBrk="1" hangingPunct="1">
              <a:spcBef>
                <a:spcPct val="0"/>
              </a:spcBef>
              <a:buFontTx/>
              <a:buNone/>
            </a:pPr>
            <a:r>
              <a:rPr lang="it-IT" sz="2400" b="1" dirty="0" smtClean="0">
                <a:solidFill>
                  <a:srgbClr val="FF0000"/>
                </a:solidFill>
                <a:latin typeface="Calibri" pitchFamily="34" charset="0"/>
              </a:rPr>
              <a:t>L’esistenza in casa di parenti che fumano. </a:t>
            </a:r>
          </a:p>
          <a:p>
            <a:pPr marL="0" indent="0" algn="ctr" eaLnBrk="1" hangingPunct="1">
              <a:spcBef>
                <a:spcPct val="0"/>
              </a:spcBef>
              <a:buFontTx/>
              <a:buNone/>
            </a:pPr>
            <a:r>
              <a:rPr lang="it-IT" sz="2400" b="1" dirty="0" smtClean="0">
                <a:solidFill>
                  <a:srgbClr val="FF0000"/>
                </a:solidFill>
                <a:latin typeface="Calibri" pitchFamily="34" charset="0"/>
              </a:rPr>
              <a:t>Spesso proprio i genitori fumatori sono i primi veri ispiratori se non addirittura “spacciatori” dei figli.</a:t>
            </a:r>
          </a:p>
        </p:txBody>
      </p:sp>
      <p:sp>
        <p:nvSpPr>
          <p:cNvPr id="2" name="Rettangolo 1"/>
          <p:cNvSpPr/>
          <p:nvPr/>
        </p:nvSpPr>
        <p:spPr>
          <a:xfrm>
            <a:off x="-13247" y="4869160"/>
            <a:ext cx="910191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400" b="1" kern="0" dirty="0">
                <a:solidFill>
                  <a:srgbClr val="FF0000"/>
                </a:solidFill>
                <a:latin typeface="Arial" charset="0"/>
              </a:rPr>
              <a:t>I neonati nati da famiglie di fumatori possono pesare 250-300 gr in meno rispetto a quelli nati in famiglie di non fumatori.</a:t>
            </a:r>
            <a:br>
              <a:rPr lang="it-IT" sz="2400" b="1" kern="0" dirty="0">
                <a:solidFill>
                  <a:srgbClr val="FF0000"/>
                </a:solidFill>
                <a:latin typeface="Arial" charset="0"/>
              </a:rPr>
            </a:br>
            <a:r>
              <a:rPr lang="it-IT" sz="2400" b="1" kern="0" dirty="0">
                <a:solidFill>
                  <a:srgbClr val="FF0000"/>
                </a:solidFill>
                <a:latin typeface="Arial" charset="0"/>
              </a:rPr>
              <a:t>I neonati di madri fumatrici hanno un rischio di mortalità perinatale più elevato</a:t>
            </a:r>
            <a:endParaRPr lang="it-IT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9625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2123728" y="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dirty="0"/>
              <a:t>Quali fattori potrebbero ridurre la probabilità che un giovane che non fuma inizi a farlo in futuro?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0" y="937827"/>
            <a:ext cx="45365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Potrebbe aiutarli lo studio nelle conoscenze di certe malattie e  conseguenze portate da uno stupido gesto.</a:t>
            </a:r>
            <a:endParaRPr lang="it-IT" dirty="0"/>
          </a:p>
        </p:txBody>
      </p:sp>
      <p:sp>
        <p:nvSpPr>
          <p:cNvPr id="4" name="Rettangolo 3"/>
          <p:cNvSpPr/>
          <p:nvPr/>
        </p:nvSpPr>
        <p:spPr>
          <a:xfrm>
            <a:off x="4409728" y="1677275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0"/>
              </a:spcBef>
              <a:buClr>
                <a:srgbClr val="FF0000"/>
              </a:buClr>
            </a:pPr>
            <a:r>
              <a:rPr lang="it-IT" altLang="it-IT" b="1" dirty="0">
                <a:solidFill>
                  <a:srgbClr val="FFC000"/>
                </a:solidFill>
                <a:latin typeface="Calibri" pitchFamily="34" charset="0"/>
              </a:rPr>
              <a:t>TUMORE</a:t>
            </a:r>
          </a:p>
          <a:p>
            <a:pPr algn="ctr">
              <a:spcBef>
                <a:spcPct val="0"/>
              </a:spcBef>
              <a:buClr>
                <a:srgbClr val="FF0000"/>
              </a:buClr>
            </a:pPr>
            <a:r>
              <a:rPr lang="it-IT" altLang="it-IT" b="1" dirty="0">
                <a:solidFill>
                  <a:srgbClr val="FFC000"/>
                </a:solidFill>
                <a:latin typeface="Calibri" pitchFamily="34" charset="0"/>
              </a:rPr>
              <a:t>Il fumo prodotto dalla combustione della sigaretta aumenta notevolmente il rischio di insorgenza dei principali tumori dell'apparato respiratorio, dell'apparato digerente e di diverse altre patologie tumorali.</a:t>
            </a:r>
          </a:p>
        </p:txBody>
      </p:sp>
      <p:sp>
        <p:nvSpPr>
          <p:cNvPr id="5" name="Rettangolo 4"/>
          <p:cNvSpPr/>
          <p:nvPr/>
        </p:nvSpPr>
        <p:spPr>
          <a:xfrm>
            <a:off x="-17748" y="1988840"/>
            <a:ext cx="4572000" cy="252992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it-IT" altLang="it-IT" b="1" dirty="0"/>
              <a:t>La polmonite è una malattia dei polmoni e del sistema respiratorio in cui gli alveoli polmonari si infiammano e si riempiono di liquido, che ostacola la funzione respiratoria. L'unica terapia efficace sono gli antibiotici. È una malattia molto comune. Tuttora è spesso causa finale di morte per malati debilitati, molto anziani o già colpiti da altre malattie croniche (polmoniti opportuniste). Viene diagnosticata esaminando una radiografia del torace e l'espettorato (catarro) del paziente.</a:t>
            </a:r>
          </a:p>
        </p:txBody>
      </p:sp>
      <p:pic>
        <p:nvPicPr>
          <p:cNvPr id="6" name="Picture 8" descr="ANd9GcQ1C57j0WzmTgfZZo1kGgfiZPFmzeb_h_ChX0MsP0Xkv3Y67gdJ5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66" y="4437112"/>
            <a:ext cx="3635375" cy="198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asellaDiTesto 6"/>
          <p:cNvSpPr txBox="1"/>
          <p:nvPr/>
        </p:nvSpPr>
        <p:spPr>
          <a:xfrm>
            <a:off x="59558" y="6488668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Non fumatore</a:t>
            </a:r>
            <a:endParaRPr lang="it-IT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1902181" y="6482002"/>
            <a:ext cx="1332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Fumatore </a:t>
            </a:r>
            <a:endParaRPr lang="it-IT" dirty="0"/>
          </a:p>
        </p:txBody>
      </p:sp>
      <p:sp>
        <p:nvSpPr>
          <p:cNvPr id="9" name="Rectangle 7"/>
          <p:cNvSpPr txBox="1">
            <a:spLocks noChangeArrowheads="1"/>
          </p:cNvSpPr>
          <p:nvPr/>
        </p:nvSpPr>
        <p:spPr>
          <a:xfrm>
            <a:off x="4211960" y="3431601"/>
            <a:ext cx="5083224" cy="3057067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Tx/>
              <a:buNone/>
            </a:pPr>
            <a:r>
              <a:rPr lang="it-IT" altLang="it-IT" sz="1800" b="1" dirty="0" smtClean="0">
                <a:solidFill>
                  <a:schemeClr val="tx2">
                    <a:lumMod val="50000"/>
                  </a:schemeClr>
                </a:solidFill>
              </a:rPr>
              <a:t>La cataratta è un processo di progressiva perdita di trasparenza del cristallino. Questo processo, legato a fenomeni di ossidazione delle proteine che lo costituiscono, è il risultato di un fenomeno biochimico che si verifica con l'aumentare dell'età. L'allungamento della vita media ha portato a un aumento del numero di casi, tanto che oggi l'intervento di asportazione della cataratta è uno dei più eseguiti in tutti gli ospedali del mondo.</a:t>
            </a:r>
          </a:p>
        </p:txBody>
      </p:sp>
      <p:pic>
        <p:nvPicPr>
          <p:cNvPr id="10" name="Picture 12" descr="cataratta congenit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045843" y="5517232"/>
            <a:ext cx="2033464" cy="121225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48569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260350"/>
            <a:ext cx="8218487" cy="216058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it-IT" altLang="it-IT" sz="3600" dirty="0" smtClean="0">
                <a:solidFill>
                  <a:srgbClr val="006666"/>
                </a:solidFill>
              </a:rPr>
              <a:t>L’Organizzazione Mondiale della Sanità riferisce che il tabacco è la principale causa di morte e provoca attualmente 5,4 milioni di decessi all’ anno. </a:t>
            </a:r>
            <a:r>
              <a:rPr lang="it-IT" altLang="it-IT" sz="4000" dirty="0" smtClean="0">
                <a:solidFill>
                  <a:srgbClr val="006666"/>
                </a:solidFill>
              </a:rPr>
              <a:t> </a:t>
            </a:r>
          </a:p>
        </p:txBody>
      </p:sp>
      <p:pic>
        <p:nvPicPr>
          <p:cNvPr id="22531" name="Picture 4" descr="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6188" y="2928938"/>
            <a:ext cx="4968875" cy="370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2" name="Picture 5" descr="om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2852738"/>
            <a:ext cx="3136900" cy="316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6630123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sharpenSoften amount="-68000"/>
                    </a14:imgEffect>
                    <a14:imgEffect>
                      <a14:saturation sat="130000"/>
                    </a14:imgEffect>
                  </a14:imgLayer>
                </a14:imgProps>
              </a:ext>
            </a:extLst>
          </a:blip>
          <a:srcRect/>
          <a:stretch>
            <a:fillRect l="-26000" r="-2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 bwMode="auto">
          <a:xfrm>
            <a:off x="457200" y="1412776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it-IT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I neonati nati da famiglie di fumatori possono pesare 250-300 gr in meno rispetto a quelli nati in famiglie di non fumatori.</a:t>
            </a:r>
            <a:br>
              <a:rPr kumimoji="0" lang="it-IT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</a:br>
            <a:r>
              <a:rPr kumimoji="0" lang="it-IT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I neonati di madri fumatrici hanno un rischio di mortalità perinatale più elevato. </a:t>
            </a:r>
            <a:br>
              <a:rPr kumimoji="0" lang="it-IT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</a:br>
            <a:r>
              <a:rPr kumimoji="0" lang="it-IT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Esistono inoltre dati che associano al  fumo materno un aumento di apnea di origine centrale del bambino  e di infezioni a carico dell'apparato respiratorio inferiore. </a:t>
            </a: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it-IT" sz="32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it-IT" sz="3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71851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-9128" y="-15253"/>
            <a:ext cx="9153127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I COMPORTAMENTI DEI FUMATORI ADOLESCENTI</a:t>
            </a:r>
            <a:endParaRPr lang="it-IT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4" name="Sottotitolo 12"/>
          <p:cNvSpPr txBox="1">
            <a:spLocks/>
          </p:cNvSpPr>
          <p:nvPr/>
        </p:nvSpPr>
        <p:spPr>
          <a:xfrm>
            <a:off x="251520" y="2020693"/>
            <a:ext cx="7344816" cy="2304256"/>
          </a:xfrm>
          <a:prstGeom prst="rect">
            <a:avLst/>
          </a:prstGeom>
        </p:spPr>
        <p:txBody>
          <a:bodyPr vert="horz" lIns="0" tIns="45720" rIns="18288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buFontTx/>
              <a:buNone/>
            </a:pPr>
            <a:r>
              <a:rPr lang="it-IT" sz="2800" b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In età adolescenziale si fanno tante cose stupide, per imitazione o per esibizionismo, tra le quali si può annoverare sicuramente il “primo tiro di sigaretta” coadiuvato da un branco complice di amichetti.</a:t>
            </a:r>
          </a:p>
        </p:txBody>
      </p:sp>
      <p:pic>
        <p:nvPicPr>
          <p:cNvPr id="4098" name="Picture 2" descr="Risultati immagini per fumATORI ADOLESCENT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2167" y="3968162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ttangolo 4"/>
          <p:cNvSpPr/>
          <p:nvPr/>
        </p:nvSpPr>
        <p:spPr>
          <a:xfrm>
            <a:off x="1331640" y="4324949"/>
            <a:ext cx="4572000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it-IT" sz="2800" b="1" dirty="0" smtClean="0">
                <a:solidFill>
                  <a:schemeClr val="accent2">
                    <a:lumMod val="50000"/>
                  </a:schemeClr>
                </a:solidFill>
              </a:rPr>
              <a:t>«La </a:t>
            </a:r>
            <a:r>
              <a:rPr lang="it-IT" sz="2800" b="1" dirty="0">
                <a:solidFill>
                  <a:schemeClr val="accent2">
                    <a:lumMod val="50000"/>
                  </a:schemeClr>
                </a:solidFill>
              </a:rPr>
              <a:t>sigaretta è un tubo con un incendio ad una estremità e uno sciocco all’altra</a:t>
            </a:r>
            <a:r>
              <a:rPr lang="it-IT" sz="2800" b="1" dirty="0" smtClean="0">
                <a:solidFill>
                  <a:schemeClr val="accent2">
                    <a:lumMod val="50000"/>
                  </a:schemeClr>
                </a:solidFill>
              </a:rPr>
              <a:t>.»</a:t>
            </a:r>
            <a:r>
              <a:rPr lang="it-IT" sz="2800" b="1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it-IT" sz="2800" b="1" dirty="0">
                <a:solidFill>
                  <a:schemeClr val="accent2">
                    <a:lumMod val="50000"/>
                  </a:schemeClr>
                </a:solidFill>
              </a:rPr>
            </a:br>
            <a:endParaRPr lang="it-IT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495212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07504" y="-25109"/>
            <a:ext cx="770485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>
                <a:solidFill>
                  <a:srgbClr val="000000"/>
                </a:solidFill>
                <a:latin typeface="Times New Roman"/>
              </a:rPr>
              <a:t>Perché gli adolescenti iniziano a fumare nonostante la consapevolezza diffusa circa i seri rischi per la salute associati al fumo e alla luce del fatto che le prime esperienze degli adolescenti con il fumo sono tipicamente spiacevoli per loro</a:t>
            </a:r>
            <a:endParaRPr lang="it-IT" dirty="0"/>
          </a:p>
        </p:txBody>
      </p:sp>
      <p:sp>
        <p:nvSpPr>
          <p:cNvPr id="3" name="Rettangolo 2"/>
          <p:cNvSpPr/>
          <p:nvPr/>
        </p:nvSpPr>
        <p:spPr>
          <a:xfrm>
            <a:off x="755576" y="1765862"/>
            <a:ext cx="723810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altLang="it-IT" dirty="0"/>
              <a:t>A volte i più piccoli sono costretti a fumare senza volerlo,  </a:t>
            </a:r>
          </a:p>
          <a:p>
            <a:pPr>
              <a:buFontTx/>
              <a:buNone/>
            </a:pPr>
            <a:r>
              <a:rPr lang="it-IT" altLang="it-IT" dirty="0"/>
              <a:t>   già da quell’ età   inizia la dipendenza dal fumo.</a:t>
            </a:r>
          </a:p>
        </p:txBody>
      </p:sp>
      <p:pic>
        <p:nvPicPr>
          <p:cNvPr id="1026" name="Picture 2" descr="Risultati immagini per bambini che fuman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4237" y="2564904"/>
            <a:ext cx="5740779" cy="413179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5099583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>
                <a:solidFill>
                  <a:schemeClr val="tx2">
                    <a:lumMod val="75000"/>
                  </a:schemeClr>
                </a:solidFill>
              </a:rPr>
              <a:t>A</a:t>
            </a:r>
            <a:r>
              <a:rPr lang="it-IT" dirty="0" err="1" smtClean="0">
                <a:solidFill>
                  <a:schemeClr val="tx2">
                    <a:lumMod val="75000"/>
                  </a:schemeClr>
                </a:solidFill>
              </a:rPr>
              <a:t>pp</a:t>
            </a:r>
            <a:r>
              <a:rPr lang="it-IT" dirty="0" smtClean="0">
                <a:solidFill>
                  <a:schemeClr val="tx2">
                    <a:lumMod val="75000"/>
                  </a:schemeClr>
                </a:solidFill>
              </a:rPr>
              <a:t> per smettere di fumare</a:t>
            </a:r>
            <a:endParaRPr lang="it-IT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9" name="Rettangolo 28"/>
          <p:cNvSpPr/>
          <p:nvPr/>
        </p:nvSpPr>
        <p:spPr>
          <a:xfrm>
            <a:off x="642910" y="1285860"/>
            <a:ext cx="71438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it-IT" dirty="0" err="1" smtClean="0">
                <a:solidFill>
                  <a:srgbClr val="FF0000"/>
                </a:solidFill>
              </a:rPr>
              <a:t>Kwit</a:t>
            </a:r>
            <a:endParaRPr lang="it-IT" dirty="0" smtClean="0">
              <a:solidFill>
                <a:srgbClr val="FF0000"/>
              </a:solidFill>
            </a:endParaRPr>
          </a:p>
          <a:p>
            <a:pPr fontAlgn="base"/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smtClean="0"/>
              <a:t>è un’</a:t>
            </a:r>
            <a:r>
              <a:rPr lang="it-IT" dirty="0" err="1" smtClean="0"/>
              <a:t>app</a:t>
            </a:r>
            <a:r>
              <a:rPr lang="it-IT" dirty="0" smtClean="0"/>
              <a:t> </a:t>
            </a:r>
            <a:r>
              <a:rPr lang="it-IT" dirty="0"/>
              <a:t>per smettere di </a:t>
            </a:r>
            <a:r>
              <a:rPr lang="it-IT" dirty="0" smtClean="0"/>
              <a:t>fumare. </a:t>
            </a:r>
            <a:r>
              <a:rPr lang="it-IT" dirty="0"/>
              <a:t>Grazie ai giochi e alle sfide cerca di convincere l’utente a non fumare per raggiungere nuovi livelli e nuovi </a:t>
            </a:r>
            <a:r>
              <a:rPr lang="it-IT" dirty="0" smtClean="0"/>
              <a:t>obiettivi. </a:t>
            </a:r>
            <a:r>
              <a:rPr lang="it-IT" dirty="0"/>
              <a:t>I traguardi da raggiungere sono più di </a:t>
            </a:r>
            <a:r>
              <a:rPr lang="it-IT" dirty="0" smtClean="0"/>
              <a:t>60.</a:t>
            </a:r>
            <a:endParaRPr lang="it-IT" dirty="0"/>
          </a:p>
          <a:p>
            <a:pPr fontAlgn="base"/>
            <a:endParaRPr lang="it-IT" dirty="0"/>
          </a:p>
          <a:p>
            <a:pPr fontAlgn="base"/>
            <a:r>
              <a:rPr lang="it-IT" dirty="0" err="1" smtClean="0">
                <a:solidFill>
                  <a:srgbClr val="FF0000"/>
                </a:solidFill>
              </a:rPr>
              <a:t>Smokefree</a:t>
            </a:r>
            <a:endParaRPr lang="it-IT" dirty="0">
              <a:solidFill>
                <a:srgbClr val="FF0000"/>
              </a:solidFill>
            </a:endParaRPr>
          </a:p>
          <a:p>
            <a:pPr fontAlgn="base"/>
            <a:r>
              <a:rPr lang="it-IT" dirty="0"/>
              <a:t>Questa è una delle applicazioni più famose al mondo per smettere di </a:t>
            </a:r>
            <a:r>
              <a:rPr lang="it-IT" dirty="0" smtClean="0"/>
              <a:t>fumare. l’</a:t>
            </a:r>
            <a:r>
              <a:rPr lang="it-IT" dirty="0" err="1" smtClean="0"/>
              <a:t>app</a:t>
            </a:r>
            <a:r>
              <a:rPr lang="it-IT" dirty="0" smtClean="0"/>
              <a:t> </a:t>
            </a:r>
            <a:r>
              <a:rPr lang="it-IT" dirty="0"/>
              <a:t>e sviluppata per il Regno Unito e quindi il calcolo dei soldi risparmiati è in sterline</a:t>
            </a:r>
            <a:r>
              <a:rPr lang="it-IT" dirty="0" smtClean="0"/>
              <a:t>.</a:t>
            </a:r>
          </a:p>
          <a:p>
            <a:pPr fontAlgn="base"/>
            <a:endParaRPr lang="it-IT" dirty="0"/>
          </a:p>
          <a:p>
            <a:pPr fontAlgn="base"/>
            <a:r>
              <a:rPr lang="it-IT" dirty="0" smtClean="0"/>
              <a:t> </a:t>
            </a:r>
            <a:endParaRPr lang="it-IT" dirty="0"/>
          </a:p>
          <a:p>
            <a:pPr fontAlgn="base"/>
            <a:r>
              <a:rPr lang="it-IT" dirty="0" smtClean="0">
                <a:solidFill>
                  <a:srgbClr val="FF0000"/>
                </a:solidFill>
              </a:rPr>
              <a:t> la mia ultima sigaretta</a:t>
            </a:r>
            <a:endParaRPr lang="it-IT" dirty="0">
              <a:solidFill>
                <a:srgbClr val="FF0000"/>
              </a:solidFill>
            </a:endParaRPr>
          </a:p>
          <a:p>
            <a:pPr fontAlgn="base"/>
            <a:r>
              <a:rPr lang="it-IT" dirty="0"/>
              <a:t>Questa è un’</a:t>
            </a:r>
            <a:r>
              <a:rPr lang="it-IT" dirty="0" err="1"/>
              <a:t>app</a:t>
            </a:r>
            <a:r>
              <a:rPr lang="it-IT" dirty="0"/>
              <a:t> molto professionale che informa l’utente con grafici e articoli su come smettere di </a:t>
            </a:r>
            <a:r>
              <a:rPr lang="it-IT" dirty="0" smtClean="0"/>
              <a:t>fumare</a:t>
            </a:r>
          </a:p>
          <a:p>
            <a:pPr fontAlgn="base"/>
            <a:endParaRPr lang="it-IT" dirty="0"/>
          </a:p>
          <a:p>
            <a:pPr fontAlgn="base"/>
            <a:endParaRPr lang="it-IT" dirty="0"/>
          </a:p>
          <a:p>
            <a:pPr fontAlgn="base"/>
            <a:r>
              <a:rPr lang="it-IT" dirty="0" err="1">
                <a:solidFill>
                  <a:srgbClr val="FF0000"/>
                </a:solidFill>
              </a:rPr>
              <a:t>Tobano</a:t>
            </a:r>
            <a:endParaRPr lang="it-IT" dirty="0">
              <a:solidFill>
                <a:srgbClr val="FF0000"/>
              </a:solidFill>
            </a:endParaRPr>
          </a:p>
          <a:p>
            <a:pPr fontAlgn="base"/>
            <a:r>
              <a:rPr lang="it-IT" dirty="0" smtClean="0"/>
              <a:t>E’ un’ </a:t>
            </a:r>
            <a:r>
              <a:rPr lang="it-IT" dirty="0" err="1" smtClean="0"/>
              <a:t>app</a:t>
            </a:r>
            <a:r>
              <a:rPr lang="it-IT" dirty="0" smtClean="0"/>
              <a:t> simile alla </a:t>
            </a:r>
            <a:r>
              <a:rPr lang="it-IT" dirty="0" err="1" smtClean="0"/>
              <a:t>kwit</a:t>
            </a:r>
            <a:r>
              <a:rPr lang="it-IT" dirty="0" smtClean="0"/>
              <a:t>.</a:t>
            </a:r>
            <a:r>
              <a:rPr lang="it-IT" dirty="0"/>
              <a:t> Anche in questo caso, se non fumiamo, riceviamo </a:t>
            </a:r>
            <a:r>
              <a:rPr lang="it-IT" dirty="0" smtClean="0"/>
              <a:t>delle ricompense se avanzeremo </a:t>
            </a:r>
            <a:r>
              <a:rPr lang="it-IT" dirty="0"/>
              <a:t>di livello nel </a:t>
            </a:r>
            <a:r>
              <a:rPr lang="it-IT" dirty="0" smtClean="0"/>
              <a:t>gioco.</a:t>
            </a:r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40204690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27233" y="0"/>
            <a:ext cx="831573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LA SIGARETTA ELETTRONICA</a:t>
            </a:r>
            <a:endParaRPr lang="it-IT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107504" y="1268760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Le sue caratteristiche</a:t>
            </a: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107504" y="1660158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/>
              <a:t>Perchè</a:t>
            </a:r>
            <a:r>
              <a:rPr lang="it-IT" dirty="0" smtClean="0"/>
              <a:t> se ne fa uso? </a:t>
            </a:r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107504" y="2077946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Risparmio economico </a:t>
            </a:r>
            <a:endParaRPr lang="it-IT" dirty="0"/>
          </a:p>
        </p:txBody>
      </p:sp>
      <p:pic>
        <p:nvPicPr>
          <p:cNvPr id="1026" name="Picture 2" descr="Risultati immagini per svap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923330"/>
            <a:ext cx="6110769" cy="304108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ttangolo 8"/>
          <p:cNvSpPr/>
          <p:nvPr/>
        </p:nvSpPr>
        <p:spPr>
          <a:xfrm>
            <a:off x="107504" y="3955759"/>
            <a:ext cx="4572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dirty="0"/>
              <a:t>Molte persone hanno deciso di ricorrere alla sigaretta elettronica per sostituire quella tradizionale, sia per motivi economici sia per la possibilità di utilizzarlo in luoghi dove il fumo è vietato. La comunità scientifica si è divisa sui possibili effetti nocivi per la salute o al contrario sull'eventualità che la sigaretta elettronica rappresenti un valido aiuto per liberarsi delle dipendenza dalla nicotina.</a:t>
            </a:r>
          </a:p>
        </p:txBody>
      </p:sp>
      <p:pic>
        <p:nvPicPr>
          <p:cNvPr id="1028" name="Picture 4" descr="Risultati immagini per liquidi sigarette elettronich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4257" y="4077072"/>
            <a:ext cx="2952328" cy="267203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CasellaDiTesto 9"/>
          <p:cNvSpPr txBox="1"/>
          <p:nvPr/>
        </p:nvSpPr>
        <p:spPr>
          <a:xfrm>
            <a:off x="107504" y="2492896"/>
            <a:ext cx="2141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Effetti nocivi</a:t>
            </a:r>
            <a:endParaRPr lang="it-IT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107504" y="2885314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Da cosa è composta </a:t>
            </a:r>
          </a:p>
        </p:txBody>
      </p:sp>
    </p:spTree>
    <p:extLst>
      <p:ext uri="{BB962C8B-B14F-4D97-AF65-F5344CB8AC3E}">
        <p14:creationId xmlns="" xmlns:p14="http://schemas.microsoft.com/office/powerpoint/2010/main" val="30931998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416</TotalTime>
  <Words>880</Words>
  <Application>Microsoft Office PowerPoint</Application>
  <PresentationFormat>Presentazione su schermo (4:3)</PresentationFormat>
  <Paragraphs>72</Paragraphs>
  <Slides>13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14" baseType="lpstr">
      <vt:lpstr>Tema di Office</vt:lpstr>
      <vt:lpstr>Diapositiva 1</vt:lpstr>
      <vt:lpstr>Diapositiva 2</vt:lpstr>
      <vt:lpstr>Diapositiva 3</vt:lpstr>
      <vt:lpstr>L’Organizzazione Mondiale della Sanità riferisce che il tabacco è la principale causa di morte e provoca attualmente 5,4 milioni di decessi all’ anno.  </vt:lpstr>
      <vt:lpstr>Diapositiva 5</vt:lpstr>
      <vt:lpstr>Diapositiva 6</vt:lpstr>
      <vt:lpstr>Diapositiva 7</vt:lpstr>
      <vt:lpstr>App per smettere di fumare</vt:lpstr>
      <vt:lpstr>Diapositiva 9</vt:lpstr>
      <vt:lpstr>Diapositiva 10</vt:lpstr>
      <vt:lpstr>Diapositiva 11</vt:lpstr>
      <vt:lpstr>Diapositiva 12</vt:lpstr>
      <vt:lpstr>Diapositiva 13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Alunno</dc:creator>
  <cp:lastModifiedBy>Docente</cp:lastModifiedBy>
  <cp:revision>28</cp:revision>
  <dcterms:created xsi:type="dcterms:W3CDTF">2018-03-26T11:14:36Z</dcterms:created>
  <dcterms:modified xsi:type="dcterms:W3CDTF">2018-04-27T06:24:29Z</dcterms:modified>
</cp:coreProperties>
</file>